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7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49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Course assignment prompt provided by instructor.
Images: photo-style assets created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ACOG: FAQs on labor, delivery, and pain relief. | ACOG/clinical education: doulas provide emotional and physical support, while clinicians provide medical care.
Images: photo-style assets created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ACOG FAQ086: epidural, spinal block, local anesthesia, systemic medications and possible side effects.
Images: photo-style assets created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ACOG patient resources: birth planning should include health status, risk level, and access to emergency care.
Images: photo-style assets created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Cleveland Clinic: placenta previa can make C-section the safest delivery option. | Merck Manual: delivery is indicated for unstable mother/fetus or nonreassuring fetal monitoring in placenta previa.
Images: photo-style assets created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MedlinePlus: infant reflexes are automatic responses and include rooting, sucking, Moro/startle, and grasp reflexes.
Images: photo-style assets created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CDC Safe Sleep: place babies on their backs for naps and night; use a firm flat surface; keep soft bedding, pillows, bumper pads, and toys out of the sleep area. | MedlinePlus: newborn senses include close-up blurry vision and response to sounds/voices.
Images: photo-style assets created for this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ozy_softly_lit_nursery_scene_a_pregnant_coupl.png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760720" cy="8229600"/>
          </a:xfrm>
          <a:prstGeom prst="rect">
            <a:avLst/>
          </a:prstGeom>
          <a:solidFill>
            <a:srgbClr val="2C174C">
              <a:alpha val="9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40080" y="658368"/>
            <a:ext cx="4572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The Parent’s Guide to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Childbirth &amp; Newborn Care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640079" y="2304287"/>
            <a:ext cx="4750067" cy="1437533"/>
          </a:xfrm>
          <a:prstGeom prst="roundRect">
            <a:avLst>
              <a:gd name="adj" fmla="val 20000"/>
            </a:avLst>
          </a:prstGeom>
          <a:solidFill>
            <a:srgbClr val="F5C84B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1597792" y="2785309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C174C"/>
                </a:solidFill>
              </a:rPr>
              <a:t>Birth Options • Reflexes • First Care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13232" y="68122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Patryck Jones • EDU 182</a:t>
            </a:r>
            <a:endParaRPr lang="en-US" sz="1500" dirty="0"/>
          </a:p>
          <a:p>
            <a:r>
              <a:rPr lang="en-US" sz="1500" b="1" dirty="0">
                <a:solidFill>
                  <a:srgbClr val="FFFFFF"/>
                </a:solidFill>
              </a:rPr>
              <a:t>September 10, 2026 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4081760" y="7726680"/>
            <a:ext cx="320040" cy="228600"/>
          </a:xfrm>
          <a:prstGeom prst="rect">
            <a:avLst/>
          </a:prstGeom>
          <a:solidFill>
            <a:srgbClr val="5D2E8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8229600"/>
          </a:xfrm>
          <a:prstGeom prst="rect">
            <a:avLst/>
          </a:prstGeom>
          <a:solidFill>
            <a:srgbClr val="5D2E8C"/>
          </a:solidFill>
          <a:ln w="12700">
            <a:solidFill>
              <a:srgbClr val="5D2E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64592" y="0"/>
            <a:ext cx="73152" cy="8229600"/>
          </a:xfrm>
          <a:prstGeom prst="rect">
            <a:avLst/>
          </a:prstGeom>
          <a:solidFill>
            <a:srgbClr val="F5C84B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84048" y="2560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CA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 182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2C174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Your Birth Team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8330184" y="832104"/>
            <a:ext cx="5623560" cy="6309360"/>
          </a:xfrm>
          <a:prstGeom prst="roundRect">
            <a:avLst>
              <a:gd name="adj" fmla="val 1951"/>
            </a:avLst>
          </a:prstGeom>
          <a:solidFill>
            <a:srgbClr val="000000">
              <a:alpha val="1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mnt/data/a_warm_well_lit_indoor_scene_in_a_maternity_consu.png"/>
          <p:cNvPicPr>
            <a:picLocks noChangeAspect="1"/>
          </p:cNvPicPr>
          <p:nvPr/>
        </p:nvPicPr>
        <p:blipFill>
          <a:blip r:embed="rId3"/>
          <a:srcRect l="24919" r="24919"/>
          <a:stretch/>
        </p:blipFill>
        <p:spPr>
          <a:xfrm>
            <a:off x="8275320" y="777240"/>
            <a:ext cx="5623560" cy="63093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275320" y="777240"/>
            <a:ext cx="5623560" cy="6309360"/>
          </a:xfrm>
          <a:prstGeom prst="roundRect">
            <a:avLst>
              <a:gd name="adj" fmla="val 1951"/>
            </a:avLst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731520" y="1417320"/>
            <a:ext cx="2240280" cy="3611880"/>
          </a:xfrm>
          <a:prstGeom prst="roundRect">
            <a:avLst>
              <a:gd name="adj" fmla="val 408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96112" y="1563624"/>
            <a:ext cx="1911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Doctor / OB-GYN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96112" y="1920240"/>
            <a:ext cx="1911096" cy="2971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F2440"/>
                </a:solidFill>
              </a:rPr>
              <a:t>Medical provider who manages pregnancy and birth, especially higher-risk situations or surgery.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3227832" y="1417320"/>
            <a:ext cx="2240280" cy="3611880"/>
          </a:xfrm>
          <a:prstGeom prst="roundRect">
            <a:avLst>
              <a:gd name="adj" fmla="val 408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364992" y="1563624"/>
            <a:ext cx="1911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Midwife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3364992" y="1920240"/>
            <a:ext cx="1911096" cy="2971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F2440"/>
                </a:solidFill>
              </a:rPr>
              <a:t>Trained medical provider focused on prenatal care and birth, often with low-intervention care.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0" y="1417320"/>
            <a:ext cx="2240280" cy="3611880"/>
          </a:xfrm>
          <a:prstGeom prst="roundRect">
            <a:avLst>
              <a:gd name="adj" fmla="val 408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833872" y="1563624"/>
            <a:ext cx="1911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Doula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5833872" y="1920240"/>
            <a:ext cx="1911096" cy="2971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F2440"/>
                </a:solidFill>
              </a:rPr>
              <a:t>Non-medical support person who offers comfort, breathing help, encouragement, and birth-plan support.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731520" y="5504688"/>
            <a:ext cx="7178040" cy="1005840"/>
          </a:xfrm>
          <a:prstGeom prst="roundRect">
            <a:avLst>
              <a:gd name="adj" fmla="val 10909"/>
            </a:avLst>
          </a:prstGeom>
          <a:solidFill>
            <a:srgbClr val="EEE7F6"/>
          </a:solidFill>
          <a:ln w="12700">
            <a:solidFill>
              <a:srgbClr val="D8C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960120" y="5733288"/>
            <a:ext cx="6720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F2440"/>
                </a:solidFill>
              </a:rPr>
              <a:t>Why it matters: The right team can explain your choices, speak calmly during stressful moments, and help you make a backup plan if birth changes.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14081760" y="7726680"/>
            <a:ext cx="320040" cy="228600"/>
          </a:xfrm>
          <a:prstGeom prst="rect">
            <a:avLst/>
          </a:prstGeom>
          <a:solidFill>
            <a:srgbClr val="5D2E8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8229600"/>
          </a:xfrm>
          <a:prstGeom prst="rect">
            <a:avLst/>
          </a:prstGeom>
          <a:solidFill>
            <a:srgbClr val="5D2E8C"/>
          </a:solidFill>
          <a:ln w="12700">
            <a:solidFill>
              <a:srgbClr val="5D2E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64592" y="0"/>
            <a:ext cx="73152" cy="8229600"/>
          </a:xfrm>
          <a:prstGeom prst="rect">
            <a:avLst/>
          </a:prstGeom>
          <a:solidFill>
            <a:srgbClr val="F5C84B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84048" y="2560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CA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 182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2C174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Managing Pain: Anesthetics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640080" y="960120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b="1" dirty="0"/>
          </a:p>
        </p:txBody>
      </p:sp>
      <p:sp>
        <p:nvSpPr>
          <p:cNvPr id="7" name="Shape 5"/>
          <p:cNvSpPr/>
          <p:nvPr/>
        </p:nvSpPr>
        <p:spPr>
          <a:xfrm>
            <a:off x="8375904" y="896112"/>
            <a:ext cx="5577840" cy="6263640"/>
          </a:xfrm>
          <a:prstGeom prst="roundRect">
            <a:avLst>
              <a:gd name="adj" fmla="val 1967"/>
            </a:avLst>
          </a:prstGeom>
          <a:solidFill>
            <a:srgbClr val="000000">
              <a:alpha val="1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mnt/data/a_realistic_hospital_labor_delivery_room_scene_sh.png"/>
          <p:cNvPicPr>
            <a:picLocks noChangeAspect="1"/>
          </p:cNvPicPr>
          <p:nvPr/>
        </p:nvPicPr>
        <p:blipFill>
          <a:blip r:embed="rId3"/>
          <a:srcRect l="24941" r="24941"/>
          <a:stretch/>
        </p:blipFill>
        <p:spPr>
          <a:xfrm>
            <a:off x="8321040" y="841248"/>
            <a:ext cx="5577840" cy="626364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321040" y="841248"/>
            <a:ext cx="5577840" cy="6263640"/>
          </a:xfrm>
          <a:prstGeom prst="roundRect">
            <a:avLst>
              <a:gd name="adj" fmla="val 1967"/>
            </a:avLst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31520" y="1389887"/>
            <a:ext cx="7086600" cy="423367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DCA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400" b="1" dirty="0">
                <a:solidFill>
                  <a:srgbClr val="5D2E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Epidural: </a:t>
            </a:r>
            <a:r>
              <a:rPr lang="en-US" sz="2400" dirty="0">
                <a:solidFill>
                  <a:srgbClr val="2F24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medicine goes through a small tube in the lower back to reduce labor pain while the parent stays awake.
</a:t>
            </a:r>
            <a:r>
              <a:rPr lang="en-US" sz="2400" b="1" dirty="0">
                <a:solidFill>
                  <a:srgbClr val="DCA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400" b="1" dirty="0">
                <a:solidFill>
                  <a:srgbClr val="5D2E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Spinal block: </a:t>
            </a:r>
            <a:r>
              <a:rPr lang="en-US" sz="2400" dirty="0">
                <a:solidFill>
                  <a:srgbClr val="2F24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often faster and used for some C-sections; it numbs the lower body.
</a:t>
            </a:r>
            <a:r>
              <a:rPr lang="en-US" sz="2400" b="1" dirty="0">
                <a:solidFill>
                  <a:srgbClr val="DCA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400" b="1" dirty="0">
                <a:solidFill>
                  <a:srgbClr val="5D2E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anesthesia: </a:t>
            </a:r>
            <a:r>
              <a:rPr lang="en-US" sz="2400" dirty="0">
                <a:solidFill>
                  <a:srgbClr val="2F24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numbs a small area, like for stitches.
</a:t>
            </a:r>
            <a:r>
              <a:rPr lang="en-US" sz="2400" b="1" dirty="0">
                <a:solidFill>
                  <a:srgbClr val="DCA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2400" b="1" dirty="0">
                <a:solidFill>
                  <a:srgbClr val="5D2E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Other options: </a:t>
            </a:r>
            <a:r>
              <a:rPr lang="en-US" sz="2400" dirty="0">
                <a:solidFill>
                  <a:srgbClr val="2F24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IV pain medication, nitrous oxide, breathing, movement, water, massage, and support.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40080" y="5951781"/>
            <a:ext cx="3429000" cy="1325880"/>
          </a:xfrm>
          <a:prstGeom prst="roundRect">
            <a:avLst>
              <a:gd name="adj" fmla="val 6897"/>
            </a:avLst>
          </a:prstGeom>
          <a:solidFill>
            <a:srgbClr val="FFF0BA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795528" y="5959962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174C"/>
                </a:solidFill>
              </a:rPr>
              <a:t>Why choose it?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41248" y="6359169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2440"/>
                </a:solidFill>
              </a:rPr>
              <a:t>It can make labor more comfortable, especially during long labor or surgical birth.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 flipV="1">
            <a:off x="4434840" y="5897879"/>
            <a:ext cx="3383280" cy="1379781"/>
          </a:xfrm>
          <a:prstGeom prst="roundRect">
            <a:avLst>
              <a:gd name="adj" fmla="val 6897"/>
            </a:avLst>
          </a:prstGeom>
          <a:solidFill>
            <a:srgbClr val="EEE7F6"/>
          </a:solidFill>
          <a:ln w="12700">
            <a:solidFill>
              <a:srgbClr val="D8C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599432" y="5951781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C174C"/>
                </a:solidFill>
              </a:rPr>
              <a:t>Why skip it?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663440" y="6359169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2440"/>
                </a:solidFill>
              </a:rPr>
              <a:t>Some parents want more movement or prefer fewer medicines and procedures.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4081760" y="7726680"/>
            <a:ext cx="320040" cy="228600"/>
          </a:xfrm>
          <a:prstGeom prst="rect">
            <a:avLst/>
          </a:prstGeom>
          <a:solidFill>
            <a:srgbClr val="5D2E8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8229600"/>
          </a:xfrm>
          <a:prstGeom prst="rect">
            <a:avLst/>
          </a:prstGeom>
          <a:solidFill>
            <a:srgbClr val="5D2E8C"/>
          </a:solidFill>
          <a:ln w="12700">
            <a:solidFill>
              <a:srgbClr val="5D2E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64592" y="0"/>
            <a:ext cx="73152" cy="8229600"/>
          </a:xfrm>
          <a:prstGeom prst="rect">
            <a:avLst/>
          </a:prstGeom>
          <a:solidFill>
            <a:srgbClr val="F5C84B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84048" y="2560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CA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 182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2C174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Comparing Birth Settings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640080" y="960120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8101584" y="877824"/>
            <a:ext cx="5897880" cy="6217920"/>
          </a:xfrm>
          <a:prstGeom prst="roundRect">
            <a:avLst>
              <a:gd name="adj" fmla="val 1860"/>
            </a:avLst>
          </a:prstGeom>
          <a:solidFill>
            <a:srgbClr val="000000">
              <a:alpha val="1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mnt/data/a_wide_split_screen_interior_scene_two_birthing.png"/>
          <p:cNvPicPr>
            <a:picLocks noChangeAspect="1"/>
          </p:cNvPicPr>
          <p:nvPr/>
        </p:nvPicPr>
        <p:blipFill>
          <a:blip r:embed="rId3"/>
          <a:srcRect l="23308" r="23308"/>
          <a:stretch/>
        </p:blipFill>
        <p:spPr>
          <a:xfrm>
            <a:off x="8046720" y="822960"/>
            <a:ext cx="5897880" cy="621792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046720" y="822960"/>
            <a:ext cx="5897880" cy="6217920"/>
          </a:xfrm>
          <a:prstGeom prst="roundRect">
            <a:avLst>
              <a:gd name="adj" fmla="val 1860"/>
            </a:avLst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731520" y="1371600"/>
            <a:ext cx="3246120" cy="4297680"/>
          </a:xfrm>
          <a:prstGeom prst="roundRect">
            <a:avLst>
              <a:gd name="adj" fmla="val 2817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96112" y="1517904"/>
            <a:ext cx="29169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Hospital Birth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96112" y="1874520"/>
            <a:ext cx="2916936" cy="3657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F2440"/>
                </a:solidFill>
              </a:rPr>
              <a:t>Pros: emergency care, surgery, monitoring, specialists, more pain-control options.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F2440"/>
                </a:solidFill>
              </a:rPr>
              <a:t>Cons: can feel less personal, more rules, and more routine interventions.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251960" y="1371600"/>
            <a:ext cx="3246120" cy="4297680"/>
          </a:xfrm>
          <a:prstGeom prst="roundRect">
            <a:avLst>
              <a:gd name="adj" fmla="val 2817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416552" y="1517904"/>
            <a:ext cx="29169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Home / Birth Center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4416552" y="1874520"/>
            <a:ext cx="2916936" cy="3657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F2440"/>
                </a:solidFill>
              </a:rPr>
              <a:t>Pros: calmer, more private, low-intervention feel, personal routines.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F2440"/>
                </a:solidFill>
              </a:rPr>
              <a:t>Cons: less immediate emergency care and may require transfer if complications appear.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868680" y="5989320"/>
            <a:ext cx="6492240" cy="685800"/>
          </a:xfrm>
          <a:prstGeom prst="roundRect">
            <a:avLst>
              <a:gd name="adj" fmla="val 14667"/>
            </a:avLst>
          </a:prstGeom>
          <a:solidFill>
            <a:srgbClr val="5D2E8C"/>
          </a:solidFill>
          <a:ln w="12700">
            <a:solidFill>
              <a:srgbClr val="5D2E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143000" y="6199632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Best question: “What setting makes me safe, respected, and supported?”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4081760" y="7726680"/>
            <a:ext cx="320040" cy="228600"/>
          </a:xfrm>
          <a:prstGeom prst="rect">
            <a:avLst/>
          </a:prstGeom>
          <a:solidFill>
            <a:srgbClr val="5D2E8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8229600"/>
          </a:xfrm>
          <a:prstGeom prst="rect">
            <a:avLst/>
          </a:prstGeom>
          <a:solidFill>
            <a:srgbClr val="5D2E8C"/>
          </a:solidFill>
          <a:ln w="12700">
            <a:solidFill>
              <a:srgbClr val="5D2E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64592" y="0"/>
            <a:ext cx="73152" cy="8229600"/>
          </a:xfrm>
          <a:prstGeom prst="rect">
            <a:avLst/>
          </a:prstGeom>
          <a:solidFill>
            <a:srgbClr val="F5C84B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84048" y="2560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CA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 182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2C174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Backup Plan: C-Section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8284464" y="896112"/>
            <a:ext cx="5715000" cy="6263640"/>
          </a:xfrm>
          <a:prstGeom prst="roundRect">
            <a:avLst>
              <a:gd name="adj" fmla="val 1920"/>
            </a:avLst>
          </a:prstGeom>
          <a:solidFill>
            <a:srgbClr val="000000">
              <a:alpha val="1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mnt/data/a_realistic_high_resolution_hospital_operating_ro.png"/>
          <p:cNvPicPr>
            <a:picLocks noChangeAspect="1"/>
          </p:cNvPicPr>
          <p:nvPr/>
        </p:nvPicPr>
        <p:blipFill>
          <a:blip r:embed="rId3"/>
          <a:srcRect l="24325" r="24325"/>
          <a:stretch/>
        </p:blipFill>
        <p:spPr>
          <a:xfrm>
            <a:off x="8229600" y="841248"/>
            <a:ext cx="5715000" cy="626364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229600" y="841248"/>
            <a:ext cx="5715000" cy="6263640"/>
          </a:xfrm>
          <a:prstGeom prst="roundRect">
            <a:avLst>
              <a:gd name="adj" fmla="val 1920"/>
            </a:avLst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31520" y="1417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D2E8C"/>
                </a:solidFill>
              </a:rPr>
              <a:t>What is it?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731520" y="1828800"/>
            <a:ext cx="704088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2440"/>
                </a:solidFill>
              </a:rPr>
              <a:t>A C-section is a surgical birth. The baby is delivered through openings made in the parent’s abdomen and uterus.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31520" y="29718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D2E8C"/>
                </a:solidFill>
              </a:rPr>
              <a:t>Why might it be needed?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04672" y="3584448"/>
            <a:ext cx="502920" cy="502920"/>
          </a:xfrm>
          <a:prstGeom prst="ellipse">
            <a:avLst/>
          </a:prstGeom>
          <a:solidFill>
            <a:srgbClr val="F5C84B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41832" y="3694176"/>
            <a:ext cx="228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174C"/>
                </a:solidFill>
              </a:rPr>
              <a:t>1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481328" y="3566160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F2440"/>
                </a:solidFill>
              </a:rPr>
              <a:t>Baby in distress: the baby’s heart rate or oxygen signs worry the medical team.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804672" y="4434840"/>
            <a:ext cx="502920" cy="502920"/>
          </a:xfrm>
          <a:prstGeom prst="ellipse">
            <a:avLst/>
          </a:prstGeom>
          <a:solidFill>
            <a:srgbClr val="F5C84B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941832" y="4544568"/>
            <a:ext cx="228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174C"/>
                </a:solidFill>
              </a:rPr>
              <a:t>2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481328" y="4407408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F2440"/>
                </a:solidFill>
              </a:rPr>
              <a:t>Placenta problems: placenta previa or severe bleeding can make vaginal birth unsafe.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777240" y="5669280"/>
            <a:ext cx="6949440" cy="786384"/>
          </a:xfrm>
          <a:prstGeom prst="roundRect">
            <a:avLst>
              <a:gd name="adj" fmla="val 13953"/>
            </a:avLst>
          </a:prstGeom>
          <a:solidFill>
            <a:srgbClr val="FFF0BA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1005840" y="5897880"/>
            <a:ext cx="64922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2C174C"/>
                </a:solidFill>
              </a:rPr>
              <a:t>A C-section is not a failure. It is sometimes the safest way to protect parent and baby.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14081760" y="7726680"/>
            <a:ext cx="320040" cy="228600"/>
          </a:xfrm>
          <a:prstGeom prst="rect">
            <a:avLst/>
          </a:prstGeom>
          <a:solidFill>
            <a:srgbClr val="5D2E8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8229600"/>
          </a:xfrm>
          <a:prstGeom prst="rect">
            <a:avLst/>
          </a:prstGeom>
          <a:solidFill>
            <a:srgbClr val="5D2E8C"/>
          </a:solidFill>
          <a:ln w="12700">
            <a:solidFill>
              <a:srgbClr val="5D2E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64592" y="0"/>
            <a:ext cx="73152" cy="8229600"/>
          </a:xfrm>
          <a:prstGeom prst="rect">
            <a:avLst/>
          </a:prstGeom>
          <a:solidFill>
            <a:srgbClr val="F5C84B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84048" y="2560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CA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 182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2C174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Understanding Your Newborn: Reflexes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8421624" y="969264"/>
            <a:ext cx="5394960" cy="6080760"/>
          </a:xfrm>
          <a:prstGeom prst="roundRect">
            <a:avLst>
              <a:gd name="adj" fmla="val 2034"/>
            </a:avLst>
          </a:prstGeom>
          <a:solidFill>
            <a:srgbClr val="000000">
              <a:alpha val="1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mnt/data/a_warm_cozy_indoor_nursery_scene_a_newborn_baby.png"/>
          <p:cNvPicPr>
            <a:picLocks noChangeAspect="1"/>
          </p:cNvPicPr>
          <p:nvPr/>
        </p:nvPicPr>
        <p:blipFill>
          <a:blip r:embed="rId3"/>
          <a:srcRect l="25034" r="25034"/>
          <a:stretch/>
        </p:blipFill>
        <p:spPr>
          <a:xfrm>
            <a:off x="8366760" y="914400"/>
            <a:ext cx="5394960" cy="60807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366760" y="914400"/>
            <a:ext cx="5394960" cy="6080760"/>
          </a:xfrm>
          <a:prstGeom prst="roundRect">
            <a:avLst>
              <a:gd name="adj" fmla="val 2034"/>
            </a:avLst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731520" y="1417320"/>
            <a:ext cx="2240280" cy="4480560"/>
          </a:xfrm>
          <a:prstGeom prst="roundRect">
            <a:avLst>
              <a:gd name="adj" fmla="val 408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96112" y="1563624"/>
            <a:ext cx="1911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Rooting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96112" y="1920240"/>
            <a:ext cx="1911096" cy="3840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F2440"/>
                </a:solidFill>
              </a:rPr>
              <a:t>When the cheek or mouth is touched, baby turns toward it. This helps baby find food.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3200400" y="1417320"/>
            <a:ext cx="2240280" cy="4480560"/>
          </a:xfrm>
          <a:prstGeom prst="roundRect">
            <a:avLst>
              <a:gd name="adj" fmla="val 408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364992" y="1563624"/>
            <a:ext cx="1911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Sucking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3364992" y="1920240"/>
            <a:ext cx="1911096" cy="3840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F2440"/>
                </a:solidFill>
              </a:rPr>
              <a:t>When something touches the mouth, baby begins to suck. This supports feeding.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5669280" y="1417320"/>
            <a:ext cx="2240280" cy="4480560"/>
          </a:xfrm>
          <a:prstGeom prst="roundRect">
            <a:avLst>
              <a:gd name="adj" fmla="val 4082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833872" y="1563624"/>
            <a:ext cx="1911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Moro / Startle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5833872" y="1920240"/>
            <a:ext cx="1911096" cy="3840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F2440"/>
                </a:solidFill>
              </a:rPr>
              <a:t>A loud sound or sudden movement can make baby throw arms out, then pull them back in.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877824" y="6637100"/>
            <a:ext cx="6958584" cy="858574"/>
          </a:xfrm>
          <a:prstGeom prst="roundRect">
            <a:avLst>
              <a:gd name="adj" fmla="val 19355"/>
            </a:avLst>
          </a:prstGeom>
          <a:solidFill>
            <a:srgbClr val="EEE7F6"/>
          </a:solidFill>
          <a:ln w="12700">
            <a:solidFill>
              <a:srgbClr val="D8C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1051560" y="6990347"/>
            <a:ext cx="6355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C174C"/>
                </a:solidFill>
              </a:rPr>
              <a:t>Call the pediatrician with concerns, but these reflexes are part of normal newborn development.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14081760" y="7726680"/>
            <a:ext cx="320040" cy="228600"/>
          </a:xfrm>
          <a:prstGeom prst="rect">
            <a:avLst/>
          </a:prstGeom>
          <a:solidFill>
            <a:srgbClr val="5D2E8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8229600"/>
          </a:xfrm>
          <a:prstGeom prst="rect">
            <a:avLst/>
          </a:prstGeom>
          <a:solidFill>
            <a:srgbClr val="5D2E8C"/>
          </a:solidFill>
          <a:ln w="12700">
            <a:solidFill>
              <a:srgbClr val="5D2E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64592" y="0"/>
            <a:ext cx="73152" cy="8229600"/>
          </a:xfrm>
          <a:prstGeom prst="rect">
            <a:avLst/>
          </a:prstGeom>
          <a:solidFill>
            <a:srgbClr val="F5C84B"/>
          </a:solidFill>
          <a:ln w="12700">
            <a:solidFill>
              <a:srgbClr val="F5C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84048" y="25603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CA9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 182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2C174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Welcome Home: Quick Start Guide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9372600" y="256032"/>
            <a:ext cx="4526280" cy="6080760"/>
          </a:xfrm>
          <a:prstGeom prst="roundRect">
            <a:avLst>
              <a:gd name="adj" fmla="val 2424"/>
            </a:avLst>
          </a:prstGeom>
          <a:solidFill>
            <a:srgbClr val="000000">
              <a:alpha val="1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/mnt/data/a_warm_cozy_indoor_nursery_scene_a_newborn_baby.png"/>
          <p:cNvPicPr>
            <a:picLocks noChangeAspect="1"/>
          </p:cNvPicPr>
          <p:nvPr/>
        </p:nvPicPr>
        <p:blipFill>
          <a:blip r:embed="rId3"/>
          <a:srcRect l="29054" r="29054"/>
          <a:stretch/>
        </p:blipFill>
        <p:spPr>
          <a:xfrm>
            <a:off x="9308592" y="320040"/>
            <a:ext cx="4526280" cy="60807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9372600" y="404742"/>
            <a:ext cx="4526280" cy="6080760"/>
          </a:xfrm>
          <a:prstGeom prst="roundRect">
            <a:avLst>
              <a:gd name="adj" fmla="val 2424"/>
            </a:avLst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722376" y="1325880"/>
            <a:ext cx="2514600" cy="5212080"/>
          </a:xfrm>
          <a:prstGeom prst="roundRect">
            <a:avLst>
              <a:gd name="adj" fmla="val 3636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896112" y="1472184"/>
            <a:ext cx="21854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Skin-to-Skin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96112" y="1828800"/>
            <a:ext cx="2185416" cy="4572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F2440"/>
                </a:solidFill>
              </a:rPr>
              <a:t>Hold baby against your bare chest. It supports bonding, helps with temperature, calms baby, and can help parents feel connected.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3429000" y="1325880"/>
            <a:ext cx="2514600" cy="5212080"/>
          </a:xfrm>
          <a:prstGeom prst="roundRect">
            <a:avLst>
              <a:gd name="adj" fmla="val 3636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593592" y="1472184"/>
            <a:ext cx="21854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The 5 Senses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3593592" y="1828800"/>
            <a:ext cx="2185416" cy="4572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F2440"/>
                </a:solidFill>
              </a:rPr>
              <a:t>Newborn vision is blurry and close-up. They recognize familiar voices and often respond to higher voices, soft talking, and gentle touch</a:t>
            </a:r>
            <a:r>
              <a:rPr lang="en-US" sz="1120" dirty="0">
                <a:solidFill>
                  <a:srgbClr val="2F2440"/>
                </a:solidFill>
              </a:rPr>
              <a:t>.</a:t>
            </a:r>
            <a:endParaRPr lang="en-US" sz="1120" dirty="0"/>
          </a:p>
        </p:txBody>
      </p:sp>
      <p:sp>
        <p:nvSpPr>
          <p:cNvPr id="16" name="Shape 13"/>
          <p:cNvSpPr/>
          <p:nvPr/>
        </p:nvSpPr>
        <p:spPr>
          <a:xfrm>
            <a:off x="6126480" y="1325880"/>
            <a:ext cx="2697480" cy="5212080"/>
          </a:xfrm>
          <a:prstGeom prst="roundRect">
            <a:avLst>
              <a:gd name="adj" fmla="val 3390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D8C8EF"/>
            </a:solidFill>
            <a:prstDash val="solid"/>
          </a:ln>
          <a:effectLst>
            <a:outerShdw blurRad="1905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91072" y="1472184"/>
            <a:ext cx="23682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D2E8C"/>
                </a:solidFill>
              </a:rPr>
              <a:t>Safe Sleep &amp; SIDS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6291072" y="1828800"/>
            <a:ext cx="2368296" cy="4572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F2440"/>
                </a:solidFill>
              </a:rPr>
              <a:t>Newborns sleep in short stretches. Always place baby on the back, on a firm flat surface, with no pillows, blankets, bumpers, or stuffed animals.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868680" y="6665976"/>
            <a:ext cx="12966192" cy="1563624"/>
          </a:xfrm>
          <a:prstGeom prst="roundRect">
            <a:avLst>
              <a:gd name="adj" fmla="val 18750"/>
            </a:avLst>
          </a:prstGeom>
          <a:solidFill>
            <a:srgbClr val="5D2E8C"/>
          </a:solidFill>
          <a:ln w="12700">
            <a:solidFill>
              <a:srgbClr val="5D2E8C"/>
            </a:solidFill>
            <a:prstDash val="solid"/>
          </a:ln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SIDS (Sudden Infant Death Syndrome) is most common during the </a:t>
            </a:r>
            <a:r>
              <a:rPr lang="en-US" sz="2400" b="1" dirty="0">
                <a:solidFill>
                  <a:schemeClr val="bg1"/>
                </a:solidFill>
              </a:rPr>
              <a:t>first 6 months of life</a:t>
            </a:r>
            <a:r>
              <a:rPr lang="en-US" sz="2400" dirty="0">
                <a:solidFill>
                  <a:schemeClr val="bg1"/>
                </a:solidFill>
              </a:rPr>
              <a:t>, especially between about </a:t>
            </a:r>
            <a:r>
              <a:rPr lang="en-US" sz="2400" b="1" dirty="0">
                <a:solidFill>
                  <a:schemeClr val="bg1"/>
                </a:solidFill>
              </a:rPr>
              <a:t>1 and 4 months</a:t>
            </a:r>
            <a:r>
              <a:rPr lang="en-US" sz="2400" dirty="0">
                <a:solidFill>
                  <a:schemeClr val="bg1"/>
                </a:solidFill>
              </a:rPr>
              <a:t>. Researchers believe it may involve problems with the way some babies wake up or respond when their breathing or oxygen level changes during sleep.</a:t>
            </a:r>
          </a:p>
        </p:txBody>
      </p:sp>
      <p:sp>
        <p:nvSpPr>
          <p:cNvPr id="21" name="Text 18"/>
          <p:cNvSpPr/>
          <p:nvPr/>
        </p:nvSpPr>
        <p:spPr>
          <a:xfrm>
            <a:off x="14081760" y="7726680"/>
            <a:ext cx="320040" cy="228600"/>
          </a:xfrm>
          <a:prstGeom prst="rect">
            <a:avLst/>
          </a:prstGeom>
          <a:solidFill>
            <a:srgbClr val="5D2E8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910</Words>
  <Application>Microsoft Office PowerPoint</Application>
  <PresentationFormat>Custom</PresentationFormat>
  <Paragraphs>81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Capital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Parent's Guide to Childbirth &amp; Newborn Care</dc:title>
  <dc:subject>EDU 182 childbirth and newborn care</dc:subject>
  <dc:creator>Patryck Jones</dc:creator>
  <cp:lastModifiedBy>Patryck Jones</cp:lastModifiedBy>
  <cp:revision>3</cp:revision>
  <dcterms:created xsi:type="dcterms:W3CDTF">2026-09-10T17:00:14Z</dcterms:created>
  <dcterms:modified xsi:type="dcterms:W3CDTF">2026-09-10T18:06:34Z</dcterms:modified>
</cp:coreProperties>
</file>